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6" r:id="rId5"/>
    <p:sldMasterId id="2147483783" r:id="rId6"/>
    <p:sldMasterId id="2147483879" r:id="rId7"/>
  </p:sldMasterIdLst>
  <p:notesMasterIdLst>
    <p:notesMasterId r:id="rId15"/>
  </p:notesMasterIdLst>
  <p:sldIdLst>
    <p:sldId id="256" r:id="rId8"/>
    <p:sldId id="2076138251" r:id="rId9"/>
    <p:sldId id="2076138252" r:id="rId10"/>
    <p:sldId id="2076138253" r:id="rId11"/>
    <p:sldId id="2134804673" r:id="rId12"/>
    <p:sldId id="2134804674" r:id="rId13"/>
    <p:sldId id="20761382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C757E"/>
    <a:srgbClr val="1E3648"/>
    <a:srgbClr val="667E90"/>
    <a:srgbClr val="475F71"/>
    <a:srgbClr val="999999"/>
    <a:srgbClr val="7A7A7A"/>
    <a:srgbClr val="515151"/>
    <a:srgbClr val="1D4A79"/>
    <a:srgbClr val="0078D4"/>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DCE13-24F0-4F3B-93F7-6DB8134497EA}" v="16" dt="2023-07-18T18:11:57.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9267" autoAdjust="0"/>
  </p:normalViewPr>
  <p:slideViewPr>
    <p:cSldViewPr snapToGrid="0">
      <p:cViewPr varScale="1">
        <p:scale>
          <a:sx n="78" d="100"/>
          <a:sy n="78" d="100"/>
        </p:scale>
        <p:origin x="31" y="3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a:t>
            </a:fld>
            <a:endParaRPr lang="en-US"/>
          </a:p>
        </p:txBody>
      </p:sp>
    </p:spTree>
    <p:extLst>
      <p:ext uri="{BB962C8B-B14F-4D97-AF65-F5344CB8AC3E}">
        <p14:creationId xmlns:p14="http://schemas.microsoft.com/office/powerpoint/2010/main" val="258849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a:t>
            </a:fld>
            <a:endParaRPr lang="en-US"/>
          </a:p>
        </p:txBody>
      </p:sp>
    </p:spTree>
    <p:extLst>
      <p:ext uri="{BB962C8B-B14F-4D97-AF65-F5344CB8AC3E}">
        <p14:creationId xmlns:p14="http://schemas.microsoft.com/office/powerpoint/2010/main" val="85300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a:t>
            </a:fld>
            <a:endParaRPr lang="en-US"/>
          </a:p>
        </p:txBody>
      </p:sp>
    </p:spTree>
    <p:extLst>
      <p:ext uri="{BB962C8B-B14F-4D97-AF65-F5344CB8AC3E}">
        <p14:creationId xmlns:p14="http://schemas.microsoft.com/office/powerpoint/2010/main" val="262861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Module1-instructions.pdf</a:t>
            </a:r>
          </a:p>
          <a:p>
            <a:r>
              <a:rPr lang="en-US" dirty="0"/>
              <a:t>Exercise:  Create a Basic Azure Kubernetes Service(AKS) Cluster</a:t>
            </a:r>
          </a:p>
          <a:p>
            <a:r>
              <a:rPr lang="en-US" dirty="0"/>
              <a:t>Exercise:  Creating  a Pod Declaratively</a:t>
            </a:r>
          </a:p>
          <a:p>
            <a:r>
              <a:rPr lang="en-US" dirty="0"/>
              <a:t>Exercise:  Adding/Updating/Deleting Labels on a Pod</a:t>
            </a:r>
          </a:p>
          <a:p>
            <a:endParaRPr lang="en-US" dirty="0"/>
          </a:p>
          <a:p>
            <a:endParaRPr lang="en-US" dirty="0"/>
          </a:p>
          <a:p>
            <a:r>
              <a:rPr lang="en-US" dirty="0"/>
              <a:t>Module2-instructions.pdf ( Optional)</a:t>
            </a:r>
          </a:p>
          <a:p>
            <a:r>
              <a:rPr lang="en-US" dirty="0"/>
              <a:t>Exercise:  Create AKS Cluster using Azure CLI</a:t>
            </a:r>
          </a:p>
          <a:p>
            <a:r>
              <a:rPr lang="en-US" dirty="0"/>
              <a:t>Exercise:  Create AKS Cluster using Terraform</a:t>
            </a:r>
          </a:p>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a:t>
            </a:fld>
            <a:endParaRPr lang="en-US"/>
          </a:p>
        </p:txBody>
      </p:sp>
    </p:spTree>
    <p:extLst>
      <p:ext uri="{BB962C8B-B14F-4D97-AF65-F5344CB8AC3E}">
        <p14:creationId xmlns:p14="http://schemas.microsoft.com/office/powerpoint/2010/main" val="557281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6774-1C6D-D253-045B-9128E010D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E110FF-AEBD-6159-6C06-13C999F36B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5661F9-AFA3-3F3D-9345-0308BBE5A644}"/>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051BB4A2-575F-E3E8-67C6-D46E4E93E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0E507-14F6-9C76-7B0A-290570054E0E}"/>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200865837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CFC1-9D70-5451-4B40-55128F8E6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ABBE4-BCB6-1010-04DF-5B4E6BB19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F4F72-ACEA-3EE0-93F3-6FB87A7E82E6}"/>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1E0E540A-5246-464B-27CB-C4A3CBF5B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5B32A-00AC-D39E-5FA4-AD5AA30A62ED}"/>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188744260"/>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1D7F-E754-0045-C591-DCF3B3A7A1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D7F309-2686-7276-600F-3F11A2E72F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52D46-F151-5C36-A3A3-C13B74457775}"/>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3B8D2E8C-FC1B-CE8D-ED62-404C495E2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042CD-E769-9E85-ACC6-5829843347B1}"/>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22729717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CD96-0BE7-49AE-23D9-494EF0709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A924E-BDE6-92F5-229A-9D1A28672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93AE02-B824-47B8-3388-839058DC15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E13A1F-9BE8-9B69-9816-620928706D78}"/>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6" name="Footer Placeholder 5">
            <a:extLst>
              <a:ext uri="{FF2B5EF4-FFF2-40B4-BE49-F238E27FC236}">
                <a16:creationId xmlns:a16="http://schemas.microsoft.com/office/drawing/2014/main" id="{FF70CE93-30CC-1E15-BCCD-0D615C0FC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8B1C8-E25A-B178-995C-A4C042786AAC}"/>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1797003189"/>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9550-CF9A-F488-76B2-F87C9609F0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E8A662-1D07-B5A1-10EF-98A1EB5AF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746470-41C8-0838-CCC8-15FB766D2E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3B8F3-2125-0BA6-48F5-90E09BC47E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4661F-01AE-0646-0E0A-46266C71D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3380F4-F2B8-03A5-C5E7-D0E88A9F7CCE}"/>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8" name="Footer Placeholder 7">
            <a:extLst>
              <a:ext uri="{FF2B5EF4-FFF2-40B4-BE49-F238E27FC236}">
                <a16:creationId xmlns:a16="http://schemas.microsoft.com/office/drawing/2014/main" id="{38B47A51-28C0-3965-277E-E60805D0AF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B21596-6B1F-D242-F653-FFE4EAD01E47}"/>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1603179608"/>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2952-C1AB-FE04-B492-19AC961AB8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FB266A-F7C7-3632-D862-770702F48CC8}"/>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4" name="Footer Placeholder 3">
            <a:extLst>
              <a:ext uri="{FF2B5EF4-FFF2-40B4-BE49-F238E27FC236}">
                <a16:creationId xmlns:a16="http://schemas.microsoft.com/office/drawing/2014/main" id="{DC41360D-3E3B-2F55-2550-4DB21A630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16138-7B58-D313-D288-466686C14102}"/>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583580372"/>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6D8F-7F35-9184-104D-31A91E92B1EC}"/>
              </a:ext>
            </a:extLst>
          </p:cNvPr>
          <p:cNvSpPr>
            <a:spLocks noGrp="1"/>
          </p:cNvSpPr>
          <p:nvPr>
            <p:ph type="title"/>
          </p:nvPr>
        </p:nvSpPr>
        <p:spPr>
          <a:xfrm>
            <a:off x="838200" y="-1457325"/>
            <a:ext cx="10515600" cy="1325562"/>
          </a:xfrm>
        </p:spPr>
        <p:txBody>
          <a:bodyPr anchor="b"/>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ED8FEC79-5B35-D388-4D65-1DC828BADF11}"/>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4" name="Footer Placeholder 3">
            <a:extLst>
              <a:ext uri="{FF2B5EF4-FFF2-40B4-BE49-F238E27FC236}">
                <a16:creationId xmlns:a16="http://schemas.microsoft.com/office/drawing/2014/main" id="{CB206067-2EAF-61C2-A098-B22D588D7E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A74F35-EEF4-3D53-A5B2-95274E9B7184}"/>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2751332547"/>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50A5-3830-9410-80F2-2EF6DA75A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6F745A-BC34-6D9D-FEDC-61F7934E0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F844FF-B5DB-ADAD-7686-C145225B9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A07E5-5632-CCC2-135D-2A6FE6A558BB}"/>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6" name="Footer Placeholder 5">
            <a:extLst>
              <a:ext uri="{FF2B5EF4-FFF2-40B4-BE49-F238E27FC236}">
                <a16:creationId xmlns:a16="http://schemas.microsoft.com/office/drawing/2014/main" id="{EA12E97B-7114-0F92-4382-C6102DDA3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14BD6-AD58-2520-299E-5CC5E5202A48}"/>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429671782"/>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4CD8-2982-1350-706B-0D132ECC5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54551A-B93B-8A3F-32B0-AFA07741DC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C816A9-29CB-8BBF-FDA8-1ED752C8A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B7E32-5DA5-F734-7F83-9F5D26FEF286}"/>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6" name="Footer Placeholder 5">
            <a:extLst>
              <a:ext uri="{FF2B5EF4-FFF2-40B4-BE49-F238E27FC236}">
                <a16:creationId xmlns:a16="http://schemas.microsoft.com/office/drawing/2014/main" id="{EA8AA3FD-3AA3-3D63-7A7C-FC6E377EF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D6EAD-D12C-C8F3-6791-33736D051E81}"/>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1514411284"/>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BF77-4FD5-CD97-17BE-D6B18E4865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BB1E7-71F3-26F4-9610-F95DF95BE3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CBFEE-9F83-780A-C02C-94BC9CE98164}"/>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BAAE90EA-B8F8-DA30-8895-9ED5A20BF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3A886-E2E6-A520-BFF0-8B46BBA952D1}"/>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2016217740"/>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DB73DC-BFB9-AF2D-DF21-5EE76174C9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5E3E0B-EADA-41E9-D7B0-6BCFCBE3A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39E7-D3C3-8D51-C212-12B81097D329}"/>
              </a:ext>
            </a:extLst>
          </p:cNvPr>
          <p:cNvSpPr>
            <a:spLocks noGrp="1"/>
          </p:cNvSpPr>
          <p:nvPr>
            <p:ph type="dt" sz="half" idx="10"/>
          </p:nvPr>
        </p:nvSpPr>
        <p:spPr/>
        <p:txBody>
          <a:body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309DC449-E66E-6555-A831-2E58598C5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B7493-6A50-B9B7-BD35-85CAC7F2DA52}"/>
              </a:ext>
            </a:extLst>
          </p:cNvPr>
          <p:cNvSpPr>
            <a:spLocks noGrp="1"/>
          </p:cNvSpPr>
          <p:nvPr>
            <p:ph type="sldNum" sz="quarter" idx="12"/>
          </p:nvPr>
        </p:nvSpPr>
        <p:spPr/>
        <p:txBody>
          <a:bodyPr/>
          <a:lstStyle/>
          <a:p>
            <a:fld id="{F58002F9-C913-463F-BC18-3131D249E9D4}" type="slidenum">
              <a:rPr lang="en-US" smtClean="0"/>
              <a:t>‹#›</a:t>
            </a:fld>
            <a:endParaRPr lang="en-US"/>
          </a:p>
        </p:txBody>
      </p:sp>
    </p:spTree>
    <p:extLst>
      <p:ext uri="{BB962C8B-B14F-4D97-AF65-F5344CB8AC3E}">
        <p14:creationId xmlns:p14="http://schemas.microsoft.com/office/powerpoint/2010/main" val="2376694656"/>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317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972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1398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59538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image" Target="../media/image1.emf"/><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slideLayout" Target="../slideLayouts/slideLayout12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image" Target="../media/image1.emf"/><Relationship Id="rId2" Type="http://schemas.openxmlformats.org/officeDocument/2006/relationships/slideLayout" Target="../slideLayouts/slideLayout128.xml"/><Relationship Id="rId16" Type="http://schemas.openxmlformats.org/officeDocument/2006/relationships/theme" Target="../theme/theme3.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80A16-AD0E-A8FC-5408-34B8DF7822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C84CC2-6FDB-B688-4679-F540A2432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69D5B-15DF-10AD-F8A5-F206FDEEE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91E042-A70F-4069-89A9-6A5771C108C7}" type="datetimeFigureOut">
              <a:rPr lang="en-US" smtClean="0"/>
              <a:t>7/18/2023</a:t>
            </a:fld>
            <a:endParaRPr lang="en-US"/>
          </a:p>
        </p:txBody>
      </p:sp>
      <p:sp>
        <p:nvSpPr>
          <p:cNvPr id="5" name="Footer Placeholder 4">
            <a:extLst>
              <a:ext uri="{FF2B5EF4-FFF2-40B4-BE49-F238E27FC236}">
                <a16:creationId xmlns:a16="http://schemas.microsoft.com/office/drawing/2014/main" id="{9F53FB5C-C074-8CAE-1494-BBA0C5DD7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A07FE2C-1AD9-61CD-372E-6C9FE22C5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8002F9-C913-463F-BC18-3131D249E9D4}" type="slidenum">
              <a:rPr lang="en-US" smtClean="0"/>
              <a:t>‹#›</a:t>
            </a:fld>
            <a:endParaRPr lang="en-US"/>
          </a:p>
        </p:txBody>
      </p:sp>
      <p:sp>
        <p:nvSpPr>
          <p:cNvPr id="7" name="Title Placeholder 1">
            <a:extLst>
              <a:ext uri="{FF2B5EF4-FFF2-40B4-BE49-F238E27FC236}">
                <a16:creationId xmlns:a16="http://schemas.microsoft.com/office/drawing/2014/main" id="{8C97A8C3-4947-533A-A07E-FF34500180B5}"/>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42F9B1F2-49E4-F2CF-F005-6943FF28CE1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8596EC10-9FE3-3A61-3662-0192180997FC}"/>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C49C48DF-F3CD-6EDA-1A8C-A7FA2273FB2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EAE9A3-9A5B-C06E-CC00-E1121DE1A12D}"/>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6491C71-73D1-9979-7D40-968FD4ECB10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FB99D6-7EB3-D612-7A61-04852C2F04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93F0A9-26E2-3AB0-31C5-C44A4AFEB101}"/>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CA327D-672E-88AD-D93C-4B35D2214DA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DABC74-6F63-61D1-6822-45E92769308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288C44-B7EF-BA22-35D3-2402B0B5C72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D61209-411F-C656-85B7-2491E940DFD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27ABBD-D730-AB3C-D074-2650D84A7C2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B26936-4235-1B11-13BF-AE7EA272012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44BF-5C80-7E55-B8E0-8E2A04CA4801}"/>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504EF6-4416-1FA3-F712-8917121C14B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E4C4F9-48C2-8CAE-FE86-8728C71F548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4CC38B-F45D-49E8-9223-5A58FED73F4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7AE1F8-17E1-39F4-E0CA-10E4B6FEBBE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730128-C92F-0F2A-0E82-7776A68A3CB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9B40E6-609A-A4E4-65E0-C6F8B11CB2E9}"/>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4A87E-EA0F-2706-0F0C-76965B507B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6997FE-0527-8512-35FC-3AFC27E124C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16FFB92-52EB-54EA-D698-0EF87AFB274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6E2F9C-56B5-1E01-9D2C-1706ACA8129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543818-539C-92D4-8B1F-07CBA3A50505}"/>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3FE25-9E8B-7260-43D8-79FE1B72C82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7DFD65-8397-35BF-47C9-ED34BEA1260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A9051F-4E15-33DA-C1C8-CB5AA049AC7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4FC80A-5065-26E7-BCDE-67DE175EAE8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3B89431-6ED4-E912-BF44-60D8B5D1FF95}"/>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75F819-9A64-FF81-9F70-8551054746F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478FE1-6A49-3DA6-CA6C-A15312A88C6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E88FB0-D970-424B-D366-4B81E2C2B28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B69661-6807-6D3D-23FB-84309002DB17}"/>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88BC41D-995C-31C2-419A-A54A34323EA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38BA91-4FBC-D1AA-3599-E4B59C7B042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26A9C5F8-2105-0BA9-10C1-EDE2A42E158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092629E8-E70D-D735-BD07-AC24A935C5D0}"/>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AF379E7-E90C-8AE1-694D-F2B366F51BA0}"/>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424157"/>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1.xml"/></Relationships>
</file>

<file path=ppt/slides/_rels/slide6.xml.rels><?xml version="1.0" encoding="UTF-8" standalone="yes"?>
<Relationships xmlns="http://schemas.openxmlformats.org/package/2006/relationships"><Relationship Id="rId3" Type="http://schemas.openxmlformats.org/officeDocument/2006/relationships/hyperlink" Target="https://microsoft-my.sharepoint.com/:f:/p/nkancharla/ElkQkNIjg4NBgyq8d8ykwOEByhDcnA5qf1CTkKhoZJCD1g?e=VAza4f" TargetMode="External"/><Relationship Id="rId2" Type="http://schemas.openxmlformats.org/officeDocument/2006/relationships/hyperlink" Target="https://microsoft-my.sharepoint.com/:f:/p/nkancharla/EprFlWShcSpNpmtx8qC71GcBPBtsbzYPeFOyPFUrzq8WNg?e=vqESP3" TargetMode="External"/><Relationship Id="rId1" Type="http://schemas.openxmlformats.org/officeDocument/2006/relationships/slideLayout" Target="../slideLayouts/slideLayout132.xml"/><Relationship Id="rId4" Type="http://schemas.openxmlformats.org/officeDocument/2006/relationships/hyperlink" Target="https://microsoft-my.sharepoint.com/:f:/p/nkancharla/ErTXoOA6LtJHrRCk-MWvUMQB49dUJK9gfKkHH_HeS6DXaA?e=YcLGw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a:xfrm>
            <a:off x="584200" y="3031972"/>
            <a:ext cx="9144000" cy="501804"/>
          </a:xfrm>
        </p:spPr>
        <p:txBody>
          <a:bodyPr/>
          <a:lstStyle/>
          <a:p>
            <a:r>
              <a:rPr lang="en-US" dirty="0">
                <a:solidFill>
                  <a:schemeClr val="accent4"/>
                </a:solidFill>
              </a:rPr>
              <a:t>Azure Kubernetes Workshop</a:t>
            </a:r>
          </a:p>
        </p:txBody>
      </p:sp>
      <p:sp>
        <p:nvSpPr>
          <p:cNvPr id="2" name="TextBox 1">
            <a:extLst>
              <a:ext uri="{FF2B5EF4-FFF2-40B4-BE49-F238E27FC236}">
                <a16:creationId xmlns:a16="http://schemas.microsoft.com/office/drawing/2014/main" id="{3673EEFD-5793-932C-2007-7AFADF111BD2}"/>
              </a:ext>
            </a:extLst>
          </p:cNvPr>
          <p:cNvSpPr txBox="1"/>
          <p:nvPr/>
        </p:nvSpPr>
        <p:spPr>
          <a:xfrm>
            <a:off x="486478" y="3643639"/>
            <a:ext cx="1104148" cy="369332"/>
          </a:xfrm>
          <a:prstGeom prst="rect">
            <a:avLst/>
          </a:prstGeom>
          <a:noFill/>
        </p:spPr>
        <p:txBody>
          <a:bodyPr wrap="none" rtlCol="0">
            <a:spAutoFit/>
          </a:bodyPr>
          <a:lstStyle/>
          <a:p>
            <a:r>
              <a:rPr lang="en-US" dirty="0"/>
              <a:t>Overview</a:t>
            </a:r>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2E22-1AB2-7B76-AA10-4FCD0DD49BEE}"/>
              </a:ext>
            </a:extLst>
          </p:cNvPr>
          <p:cNvSpPr>
            <a:spLocks noGrp="1"/>
          </p:cNvSpPr>
          <p:nvPr>
            <p:ph type="title"/>
          </p:nvPr>
        </p:nvSpPr>
        <p:spPr>
          <a:xfrm>
            <a:off x="536575" y="125643"/>
            <a:ext cx="10515600" cy="1148430"/>
          </a:xfrm>
        </p:spPr>
        <p:txBody>
          <a:bodyPr/>
          <a:lstStyle/>
          <a:p>
            <a:r>
              <a:rPr lang="en-US" dirty="0">
                <a:solidFill>
                  <a:schemeClr val="accent4"/>
                </a:solidFill>
              </a:rPr>
              <a:t>Day 1 ( Core)</a:t>
            </a:r>
          </a:p>
        </p:txBody>
      </p:sp>
      <p:sp>
        <p:nvSpPr>
          <p:cNvPr id="7" name="Content Placeholder 6">
            <a:extLst>
              <a:ext uri="{FF2B5EF4-FFF2-40B4-BE49-F238E27FC236}">
                <a16:creationId xmlns:a16="http://schemas.microsoft.com/office/drawing/2014/main" id="{2F4F219D-A854-E9A8-238C-C99FEEEA7C8C}"/>
              </a:ext>
            </a:extLst>
          </p:cNvPr>
          <p:cNvSpPr>
            <a:spLocks noGrp="1"/>
          </p:cNvSpPr>
          <p:nvPr>
            <p:ph sz="quarter" idx="12"/>
          </p:nvPr>
        </p:nvSpPr>
        <p:spPr>
          <a:xfrm>
            <a:off x="582612" y="1681320"/>
            <a:ext cx="5211763" cy="3902607"/>
          </a:xfrm>
        </p:spPr>
        <p:txBody>
          <a:bodyPr>
            <a:normAutofit/>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Kubernetes architecture and components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Azure Kubernetes Service Overview</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Regions and Availability Zones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Key concepts: Pods,  Deployments, and Services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Demo</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Create a basic AKS Cluster</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Create an ACR</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Create an AKS Cluster using Terraform</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Working with Deployments</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Create a Log Analytics Workspace</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Container Insights</a:t>
            </a:r>
          </a:p>
          <a:p>
            <a:endParaRPr lang="en-US" dirty="0"/>
          </a:p>
        </p:txBody>
      </p:sp>
      <p:sp>
        <p:nvSpPr>
          <p:cNvPr id="4" name="Content Placeholder 3">
            <a:extLst>
              <a:ext uri="{FF2B5EF4-FFF2-40B4-BE49-F238E27FC236}">
                <a16:creationId xmlns:a16="http://schemas.microsoft.com/office/drawing/2014/main" id="{6F845E0C-C2FE-726B-938B-E179F6A76BB2}"/>
              </a:ext>
            </a:extLst>
          </p:cNvPr>
          <p:cNvSpPr>
            <a:spLocks noGrp="1"/>
          </p:cNvSpPr>
          <p:nvPr>
            <p:ph sz="quarter" idx="13"/>
          </p:nvPr>
        </p:nvSpPr>
        <p:spPr>
          <a:xfrm>
            <a:off x="6387083" y="1619766"/>
            <a:ext cx="5219700" cy="4395049"/>
          </a:xfrm>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Replica Sets, Deployments, and Deployment Strategies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Networking in Kubernetes: Services, Ingress, and DNS resolution</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Exposing services using Ingress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Deployments: Managing application updates and rollbacks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Deployment strategies: Rolling updates, Blue/Green, and Canary deployments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Demo</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Ingress Resource and Ingress controller  </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Exposing services using Ingress </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Scaling Nodes to Meet Demand</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Rolling updates and rollback with Deployments</a:t>
            </a:r>
          </a:p>
          <a:p>
            <a:endParaRPr lang="en-US" dirty="0"/>
          </a:p>
        </p:txBody>
      </p:sp>
      <p:sp>
        <p:nvSpPr>
          <p:cNvPr id="8" name="TextBox 7">
            <a:extLst>
              <a:ext uri="{FF2B5EF4-FFF2-40B4-BE49-F238E27FC236}">
                <a16:creationId xmlns:a16="http://schemas.microsoft.com/office/drawing/2014/main" id="{4CAAEA62-C3C6-7BB7-6DF0-69749300A2DB}"/>
              </a:ext>
            </a:extLst>
          </p:cNvPr>
          <p:cNvSpPr txBox="1"/>
          <p:nvPr/>
        </p:nvSpPr>
        <p:spPr>
          <a:xfrm>
            <a:off x="715235" y="1186702"/>
            <a:ext cx="2411814" cy="369332"/>
          </a:xfrm>
          <a:prstGeom prst="rect">
            <a:avLst/>
          </a:prstGeom>
          <a:noFill/>
        </p:spPr>
        <p:txBody>
          <a:bodyPr wrap="none" lIns="0" tIns="0" rIns="0" bIns="0" rtlCol="0">
            <a:spAutoFit/>
          </a:bodyPr>
          <a:lstStyle/>
          <a:p>
            <a:pPr algn="l"/>
            <a:r>
              <a:rPr lang="en-US" sz="2400" b="1" dirty="0"/>
              <a:t>Morning Session</a:t>
            </a:r>
          </a:p>
        </p:txBody>
      </p:sp>
      <p:sp>
        <p:nvSpPr>
          <p:cNvPr id="9" name="TextBox 8">
            <a:extLst>
              <a:ext uri="{FF2B5EF4-FFF2-40B4-BE49-F238E27FC236}">
                <a16:creationId xmlns:a16="http://schemas.microsoft.com/office/drawing/2014/main" id="{98EAE96C-6B56-A91A-02C3-70C2331E4485}"/>
              </a:ext>
            </a:extLst>
          </p:cNvPr>
          <p:cNvSpPr txBox="1"/>
          <p:nvPr/>
        </p:nvSpPr>
        <p:spPr>
          <a:xfrm>
            <a:off x="6387083" y="1186702"/>
            <a:ext cx="2652073" cy="369332"/>
          </a:xfrm>
          <a:prstGeom prst="rect">
            <a:avLst/>
          </a:prstGeom>
          <a:noFill/>
        </p:spPr>
        <p:txBody>
          <a:bodyPr wrap="none" lIns="0" tIns="0" rIns="0" bIns="0" rtlCol="0">
            <a:spAutoFit/>
          </a:bodyPr>
          <a:lstStyle/>
          <a:p>
            <a:pPr algn="l"/>
            <a:r>
              <a:rPr lang="en-US" sz="2400" b="1"/>
              <a:t>Afternoon Session</a:t>
            </a:r>
            <a:endParaRPr lang="en-US" sz="2400" b="1" dirty="0"/>
          </a:p>
        </p:txBody>
      </p:sp>
    </p:spTree>
    <p:extLst>
      <p:ext uri="{BB962C8B-B14F-4D97-AF65-F5344CB8AC3E}">
        <p14:creationId xmlns:p14="http://schemas.microsoft.com/office/powerpoint/2010/main" val="2587137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2E22-1AB2-7B76-AA10-4FCD0DD49BEE}"/>
              </a:ext>
            </a:extLst>
          </p:cNvPr>
          <p:cNvSpPr>
            <a:spLocks noGrp="1"/>
          </p:cNvSpPr>
          <p:nvPr>
            <p:ph type="title"/>
          </p:nvPr>
        </p:nvSpPr>
        <p:spPr>
          <a:xfrm>
            <a:off x="482212" y="45805"/>
            <a:ext cx="10515600" cy="1325563"/>
          </a:xfrm>
        </p:spPr>
        <p:txBody>
          <a:bodyPr/>
          <a:lstStyle/>
          <a:p>
            <a:r>
              <a:rPr lang="en-US" dirty="0">
                <a:solidFill>
                  <a:schemeClr val="accent4"/>
                </a:solidFill>
              </a:rPr>
              <a:t>Day 2 ( Intermediate )</a:t>
            </a:r>
          </a:p>
        </p:txBody>
      </p:sp>
      <p:sp>
        <p:nvSpPr>
          <p:cNvPr id="7" name="Content Placeholder 6">
            <a:extLst>
              <a:ext uri="{FF2B5EF4-FFF2-40B4-BE49-F238E27FC236}">
                <a16:creationId xmlns:a16="http://schemas.microsoft.com/office/drawing/2014/main" id="{2F4F219D-A854-E9A8-238C-C99FEEEA7C8C}"/>
              </a:ext>
            </a:extLst>
          </p:cNvPr>
          <p:cNvSpPr>
            <a:spLocks noGrp="1"/>
          </p:cNvSpPr>
          <p:nvPr>
            <p:ph sz="quarter" idx="12"/>
          </p:nvPr>
        </p:nvSpPr>
        <p:spPr>
          <a:xfrm>
            <a:off x="582612" y="1681320"/>
            <a:ext cx="5211763" cy="4518160"/>
          </a:xfrm>
        </p:spPr>
        <p:txBody>
          <a:bodyPr>
            <a:normAutofit/>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Authentication/Authorization, Networking, Config Maps, and Secrets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Integration with Azure Key Vault</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Config Maps and Secrets for managing application configurations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Volumes and Persistent Volumes (PVs) for data storage</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Persistent Volume Claims (PVCs)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Demo:</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Using Secrets Stored in Azure Key Vault</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Working with Config Maps</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Working with Persistent Volumes, Persistent Volume Claims and Secrets</a:t>
            </a:r>
          </a:p>
          <a:p>
            <a:pPr marL="0" indent="0">
              <a:buNone/>
            </a:pPr>
            <a:endParaRPr lang="en-US" sz="1800" dirty="0"/>
          </a:p>
        </p:txBody>
      </p:sp>
      <p:sp>
        <p:nvSpPr>
          <p:cNvPr id="4" name="Content Placeholder 3">
            <a:extLst>
              <a:ext uri="{FF2B5EF4-FFF2-40B4-BE49-F238E27FC236}">
                <a16:creationId xmlns:a16="http://schemas.microsoft.com/office/drawing/2014/main" id="{6F845E0C-C2FE-726B-938B-E179F6A76BB2}"/>
              </a:ext>
            </a:extLst>
          </p:cNvPr>
          <p:cNvSpPr>
            <a:spLocks noGrp="1"/>
          </p:cNvSpPr>
          <p:nvPr>
            <p:ph sz="quarter" idx="13"/>
          </p:nvPr>
        </p:nvSpPr>
        <p:spPr>
          <a:xfrm>
            <a:off x="6387083" y="1619766"/>
            <a:ext cx="5219700" cy="2979277"/>
          </a:xfrm>
        </p:spPr>
        <p:txBody>
          <a:bodyPr>
            <a:normAutofit fontScale="92500" lnSpcReduction="20000"/>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Storage and Persistence, Stateful Sets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Multi- Container Pods, Init Containers, Daemon sets, Jobs and Cron  Jobs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Jobs and Cron Jobs: Running batch tasks and scheduled jobs</a:t>
            </a:r>
          </a:p>
          <a:p>
            <a:pPr rtl="0" fontAlgn="ctr">
              <a:spcBef>
                <a:spcPts val="0"/>
              </a:spcBef>
              <a:spcAft>
                <a:spcPts val="0"/>
              </a:spcAft>
              <a:buFont typeface="Arial" panose="020B0604020202020204" pitchFamily="34" charset="0"/>
              <a:buChar char="•"/>
            </a:pPr>
            <a:r>
              <a:rPr lang="en-US" sz="1800" dirty="0">
                <a:latin typeface="Calibri" panose="020F0502020204030204" pitchFamily="34" charset="0"/>
              </a:rPr>
              <a:t>Health Probes</a:t>
            </a:r>
            <a:endParaRPr lang="en-US" sz="1800" dirty="0">
              <a:effectLst/>
              <a:latin typeface="Calibri" panose="020F0502020204030204" pitchFamily="34" charset="0"/>
            </a:endParaRPr>
          </a:p>
          <a:p>
            <a:pPr fontAlgn="ctr">
              <a:spcBef>
                <a:spcPts val="0"/>
              </a:spcBef>
            </a:pPr>
            <a:r>
              <a:rPr lang="en-US" sz="1800" dirty="0">
                <a:effectLst/>
                <a:latin typeface="Calibri" panose="020F0502020204030204" pitchFamily="34" charset="0"/>
              </a:rPr>
              <a:t>Kubernetes RBAC with Azure AD</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Demo:  </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Multi Container Pods </a:t>
            </a:r>
          </a:p>
          <a:p>
            <a:pPr marL="742950" lvl="1" indent="-285750" rtl="0" fontAlgn="ctr">
              <a:spcBef>
                <a:spcPts val="0"/>
              </a:spcBef>
              <a:spcAft>
                <a:spcPts val="0"/>
              </a:spcAft>
              <a:buFont typeface="Courier New" panose="02070309020205020404" pitchFamily="49" charset="0"/>
              <a:buChar char="o"/>
            </a:pPr>
            <a:r>
              <a:rPr lang="en-US" sz="1800" dirty="0">
                <a:latin typeface="Calibri" panose="020F0502020204030204" pitchFamily="34" charset="0"/>
              </a:rPr>
              <a:t>Init Container </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Jobs and </a:t>
            </a:r>
            <a:r>
              <a:rPr lang="en-US" sz="1800" dirty="0" err="1">
                <a:effectLst/>
                <a:latin typeface="Calibri" panose="020F0502020204030204" pitchFamily="34" charset="0"/>
              </a:rPr>
              <a:t>CronJobs</a:t>
            </a:r>
            <a:r>
              <a:rPr lang="en-US" sz="1800" dirty="0">
                <a:effectLst/>
                <a:latin typeface="Calibri" panose="020F0502020204030204" pitchFamily="34" charset="0"/>
              </a:rPr>
              <a:t> </a:t>
            </a:r>
          </a:p>
          <a:p>
            <a:pPr marL="742950" lvl="1" indent="-285750" rtl="0" fontAlgn="ctr">
              <a:spcBef>
                <a:spcPts val="0"/>
              </a:spcBef>
              <a:spcAft>
                <a:spcPts val="0"/>
              </a:spcAft>
              <a:buFont typeface="Courier New" panose="02070309020205020404" pitchFamily="49" charset="0"/>
              <a:buChar char="o"/>
            </a:pPr>
            <a:r>
              <a:rPr lang="en-US" sz="1800" dirty="0" err="1">
                <a:effectLst/>
                <a:latin typeface="Calibri" panose="020F0502020204030204" pitchFamily="34" charset="0"/>
              </a:rPr>
              <a:t>DaemonSets</a:t>
            </a:r>
            <a:endParaRPr lang="en-US" sz="1800" dirty="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Running batch tasks with Jobs </a:t>
            </a:r>
          </a:p>
          <a:p>
            <a:pPr marL="742950" lvl="1" indent="-285750" rtl="0" fontAlgn="ctr">
              <a:spcBef>
                <a:spcPts val="0"/>
              </a:spcBef>
              <a:spcAft>
                <a:spcPts val="0"/>
              </a:spcAft>
              <a:buFont typeface="Courier New" panose="02070309020205020404" pitchFamily="49" charset="0"/>
              <a:buChar char="o"/>
            </a:pPr>
            <a:r>
              <a:rPr lang="en-US" sz="1800" dirty="0">
                <a:latin typeface="Calibri" panose="020F0502020204030204" pitchFamily="34" charset="0"/>
              </a:rPr>
              <a:t>Health Probes</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RBAC</a:t>
            </a:r>
          </a:p>
          <a:p>
            <a:endParaRPr lang="en-US" dirty="0"/>
          </a:p>
        </p:txBody>
      </p:sp>
      <p:sp>
        <p:nvSpPr>
          <p:cNvPr id="8" name="TextBox 7">
            <a:extLst>
              <a:ext uri="{FF2B5EF4-FFF2-40B4-BE49-F238E27FC236}">
                <a16:creationId xmlns:a16="http://schemas.microsoft.com/office/drawing/2014/main" id="{4CAAEA62-C3C6-7BB7-6DF0-69749300A2DB}"/>
              </a:ext>
            </a:extLst>
          </p:cNvPr>
          <p:cNvSpPr txBox="1"/>
          <p:nvPr/>
        </p:nvSpPr>
        <p:spPr>
          <a:xfrm>
            <a:off x="590174" y="1186702"/>
            <a:ext cx="2411814" cy="369332"/>
          </a:xfrm>
          <a:prstGeom prst="rect">
            <a:avLst/>
          </a:prstGeom>
          <a:noFill/>
        </p:spPr>
        <p:txBody>
          <a:bodyPr wrap="none" lIns="0" tIns="0" rIns="0" bIns="0" rtlCol="0">
            <a:spAutoFit/>
          </a:bodyPr>
          <a:lstStyle/>
          <a:p>
            <a:pPr algn="l"/>
            <a:r>
              <a:rPr lang="en-US" sz="2400" b="1" dirty="0"/>
              <a:t>Morning Session</a:t>
            </a:r>
          </a:p>
        </p:txBody>
      </p:sp>
      <p:sp>
        <p:nvSpPr>
          <p:cNvPr id="9" name="TextBox 8">
            <a:extLst>
              <a:ext uri="{FF2B5EF4-FFF2-40B4-BE49-F238E27FC236}">
                <a16:creationId xmlns:a16="http://schemas.microsoft.com/office/drawing/2014/main" id="{98EAE96C-6B56-A91A-02C3-70C2331E4485}"/>
              </a:ext>
            </a:extLst>
          </p:cNvPr>
          <p:cNvSpPr txBox="1"/>
          <p:nvPr/>
        </p:nvSpPr>
        <p:spPr>
          <a:xfrm>
            <a:off x="6387083" y="1186702"/>
            <a:ext cx="2652073" cy="369332"/>
          </a:xfrm>
          <a:prstGeom prst="rect">
            <a:avLst/>
          </a:prstGeom>
          <a:noFill/>
        </p:spPr>
        <p:txBody>
          <a:bodyPr wrap="none" lIns="0" tIns="0" rIns="0" bIns="0" rtlCol="0">
            <a:spAutoFit/>
          </a:bodyPr>
          <a:lstStyle/>
          <a:p>
            <a:pPr algn="l"/>
            <a:r>
              <a:rPr lang="en-US" sz="2400" b="1"/>
              <a:t>Afternoon Session</a:t>
            </a:r>
            <a:endParaRPr lang="en-US" sz="2400" b="1" dirty="0"/>
          </a:p>
        </p:txBody>
      </p:sp>
    </p:spTree>
    <p:extLst>
      <p:ext uri="{BB962C8B-B14F-4D97-AF65-F5344CB8AC3E}">
        <p14:creationId xmlns:p14="http://schemas.microsoft.com/office/powerpoint/2010/main" val="21104301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2E22-1AB2-7B76-AA10-4FCD0DD49BEE}"/>
              </a:ext>
            </a:extLst>
          </p:cNvPr>
          <p:cNvSpPr>
            <a:spLocks noGrp="1"/>
          </p:cNvSpPr>
          <p:nvPr>
            <p:ph type="title"/>
          </p:nvPr>
        </p:nvSpPr>
        <p:spPr>
          <a:xfrm>
            <a:off x="482212" y="45805"/>
            <a:ext cx="10515600" cy="1325563"/>
          </a:xfrm>
        </p:spPr>
        <p:txBody>
          <a:bodyPr/>
          <a:lstStyle/>
          <a:p>
            <a:r>
              <a:rPr lang="en-US" dirty="0">
                <a:solidFill>
                  <a:schemeClr val="accent4"/>
                </a:solidFill>
              </a:rPr>
              <a:t>Day 3 ( Advance)</a:t>
            </a:r>
          </a:p>
        </p:txBody>
      </p:sp>
      <p:sp>
        <p:nvSpPr>
          <p:cNvPr id="7" name="Content Placeholder 6">
            <a:extLst>
              <a:ext uri="{FF2B5EF4-FFF2-40B4-BE49-F238E27FC236}">
                <a16:creationId xmlns:a16="http://schemas.microsoft.com/office/drawing/2014/main" id="{2F4F219D-A854-E9A8-238C-C99FEEEA7C8C}"/>
              </a:ext>
            </a:extLst>
          </p:cNvPr>
          <p:cNvSpPr>
            <a:spLocks noGrp="1"/>
          </p:cNvSpPr>
          <p:nvPr>
            <p:ph sz="quarter" idx="12"/>
          </p:nvPr>
        </p:nvSpPr>
        <p:spPr>
          <a:xfrm>
            <a:off x="582612" y="1577345"/>
            <a:ext cx="5211763" cy="3440370"/>
          </a:xfrm>
        </p:spPr>
        <p:txBody>
          <a:bodyPr/>
          <a:lstStyle/>
          <a:p>
            <a:pPr fontAlgn="ctr">
              <a:spcBef>
                <a:spcPts val="0"/>
              </a:spcBef>
            </a:pPr>
            <a:r>
              <a:rPr lang="en-US" sz="1800" dirty="0">
                <a:effectLst/>
                <a:latin typeface="Calibri" panose="020F0502020204030204" pitchFamily="34" charset="0"/>
              </a:rPr>
              <a:t>Node Affinity , Pod Affinity, Pod Topology Spread Constraints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Taints and Tolerations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Request and Limits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Limit Ranges and Resource Quotas</a:t>
            </a:r>
          </a:p>
          <a:p>
            <a:pPr fontAlgn="ctr">
              <a:spcBef>
                <a:spcPts val="0"/>
              </a:spcBef>
            </a:pPr>
            <a:r>
              <a:rPr lang="en-US" sz="1800" dirty="0">
                <a:effectLst/>
                <a:latin typeface="Calibri" panose="020F0502020204030204" pitchFamily="34" charset="0"/>
              </a:rPr>
              <a:t>Pod Disruption Budget</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Demo:</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rPr>
              <a:t>Using Taints, Tolerations, Node Selectors and Affinity</a:t>
            </a:r>
          </a:p>
          <a:p>
            <a:endParaRPr lang="en-US" dirty="0"/>
          </a:p>
        </p:txBody>
      </p:sp>
      <p:sp>
        <p:nvSpPr>
          <p:cNvPr id="4" name="Content Placeholder 3">
            <a:extLst>
              <a:ext uri="{FF2B5EF4-FFF2-40B4-BE49-F238E27FC236}">
                <a16:creationId xmlns:a16="http://schemas.microsoft.com/office/drawing/2014/main" id="{6F845E0C-C2FE-726B-938B-E179F6A76BB2}"/>
              </a:ext>
            </a:extLst>
          </p:cNvPr>
          <p:cNvSpPr>
            <a:spLocks noGrp="1"/>
          </p:cNvSpPr>
          <p:nvPr>
            <p:ph sz="quarter" idx="13"/>
          </p:nvPr>
        </p:nvSpPr>
        <p:spPr>
          <a:xfrm>
            <a:off x="6387083" y="1619766"/>
            <a:ext cx="5219700" cy="3594830"/>
          </a:xfrm>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Monitoring and observability in Kubernetes with Azure Monitor and Prometheus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Autoscaling in Kubernetes: Horizontal Pod </a:t>
            </a:r>
            <a:r>
              <a:rPr lang="en-US" sz="1800" dirty="0" err="1">
                <a:effectLst/>
                <a:latin typeface="Calibri" panose="020F0502020204030204" pitchFamily="34" charset="0"/>
              </a:rPr>
              <a:t>Autoscaler</a:t>
            </a:r>
            <a:r>
              <a:rPr lang="en-US" sz="1800" dirty="0">
                <a:effectLst/>
                <a:latin typeface="Calibri" panose="020F0502020204030204" pitchFamily="34" charset="0"/>
              </a:rPr>
              <a:t> (HPA) and KEDA</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Network Policies for network segmentation and security</a:t>
            </a:r>
          </a:p>
          <a:p>
            <a:pPr rtl="0" fontAlgn="ctr">
              <a:spcBef>
                <a:spcPts val="0"/>
              </a:spcBef>
              <a:spcAft>
                <a:spcPts val="0"/>
              </a:spcAft>
              <a:buFont typeface="Arial" panose="020B0604020202020204" pitchFamily="34" charset="0"/>
              <a:buChar char="•"/>
            </a:pPr>
            <a:r>
              <a:rPr lang="en-US" sz="1800" dirty="0">
                <a:latin typeface="Calibri" panose="020F0502020204030204" pitchFamily="34" charset="0"/>
              </a:rPr>
              <a:t>ACA/ACI</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Demo:</a:t>
            </a:r>
          </a:p>
          <a:p>
            <a:pPr marL="685800" marR="0">
              <a:spcBef>
                <a:spcPts val="0"/>
              </a:spcBef>
              <a:spcAft>
                <a:spcPts val="0"/>
              </a:spcAft>
            </a:pPr>
            <a:r>
              <a:rPr lang="en-US" sz="1800" dirty="0">
                <a:effectLst/>
                <a:latin typeface="Calibri" panose="020F0502020204030204" pitchFamily="34" charset="0"/>
              </a:rPr>
              <a:t>Implementing network policies and autoscaling </a:t>
            </a:r>
          </a:p>
          <a:p>
            <a:endParaRPr lang="en-US" dirty="0"/>
          </a:p>
        </p:txBody>
      </p:sp>
      <p:sp>
        <p:nvSpPr>
          <p:cNvPr id="8" name="TextBox 7">
            <a:extLst>
              <a:ext uri="{FF2B5EF4-FFF2-40B4-BE49-F238E27FC236}">
                <a16:creationId xmlns:a16="http://schemas.microsoft.com/office/drawing/2014/main" id="{4CAAEA62-C3C6-7BB7-6DF0-69749300A2DB}"/>
              </a:ext>
            </a:extLst>
          </p:cNvPr>
          <p:cNvSpPr txBox="1"/>
          <p:nvPr/>
        </p:nvSpPr>
        <p:spPr>
          <a:xfrm>
            <a:off x="582612" y="1186702"/>
            <a:ext cx="2411814" cy="369332"/>
          </a:xfrm>
          <a:prstGeom prst="rect">
            <a:avLst/>
          </a:prstGeom>
          <a:noFill/>
        </p:spPr>
        <p:txBody>
          <a:bodyPr wrap="none" lIns="0" tIns="0" rIns="0" bIns="0" rtlCol="0">
            <a:spAutoFit/>
          </a:bodyPr>
          <a:lstStyle/>
          <a:p>
            <a:pPr algn="l"/>
            <a:r>
              <a:rPr lang="en-US" sz="2400" b="1" dirty="0"/>
              <a:t>Morning Session</a:t>
            </a:r>
          </a:p>
        </p:txBody>
      </p:sp>
      <p:sp>
        <p:nvSpPr>
          <p:cNvPr id="9" name="TextBox 8">
            <a:extLst>
              <a:ext uri="{FF2B5EF4-FFF2-40B4-BE49-F238E27FC236}">
                <a16:creationId xmlns:a16="http://schemas.microsoft.com/office/drawing/2014/main" id="{98EAE96C-6B56-A91A-02C3-70C2331E4485}"/>
              </a:ext>
            </a:extLst>
          </p:cNvPr>
          <p:cNvSpPr txBox="1"/>
          <p:nvPr/>
        </p:nvSpPr>
        <p:spPr>
          <a:xfrm>
            <a:off x="6387083" y="1186702"/>
            <a:ext cx="2652073" cy="369332"/>
          </a:xfrm>
          <a:prstGeom prst="rect">
            <a:avLst/>
          </a:prstGeom>
          <a:noFill/>
        </p:spPr>
        <p:txBody>
          <a:bodyPr wrap="none" lIns="0" tIns="0" rIns="0" bIns="0" rtlCol="0">
            <a:spAutoFit/>
          </a:bodyPr>
          <a:lstStyle/>
          <a:p>
            <a:pPr algn="l"/>
            <a:r>
              <a:rPr lang="en-US" sz="2400" b="1"/>
              <a:t>Afternoon Session</a:t>
            </a:r>
            <a:endParaRPr lang="en-US" sz="2400" b="1" dirty="0"/>
          </a:p>
        </p:txBody>
      </p:sp>
    </p:spTree>
    <p:extLst>
      <p:ext uri="{BB962C8B-B14F-4D97-AF65-F5344CB8AC3E}">
        <p14:creationId xmlns:p14="http://schemas.microsoft.com/office/powerpoint/2010/main" val="15421828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227351" y="93516"/>
            <a:ext cx="4808764" cy="613309"/>
          </a:xfrm>
        </p:spPr>
        <p:txBody>
          <a:bodyPr/>
          <a:lstStyle/>
          <a:p>
            <a:r>
              <a:rPr lang="en-US" dirty="0"/>
              <a:t>Example:  AKS Demo</a:t>
            </a:r>
          </a:p>
        </p:txBody>
      </p:sp>
      <p:sp>
        <p:nvSpPr>
          <p:cNvPr id="5" name="TextBox 4">
            <a:extLst>
              <a:ext uri="{FF2B5EF4-FFF2-40B4-BE49-F238E27FC236}">
                <a16:creationId xmlns:a16="http://schemas.microsoft.com/office/drawing/2014/main" id="{D249DEF3-B54B-5DBC-9811-19AB631D379B}"/>
              </a:ext>
            </a:extLst>
          </p:cNvPr>
          <p:cNvSpPr txBox="1"/>
          <p:nvPr/>
        </p:nvSpPr>
        <p:spPr>
          <a:xfrm>
            <a:off x="227351" y="2626469"/>
            <a:ext cx="6760564" cy="1200329"/>
          </a:xfrm>
          <a:prstGeom prst="rect">
            <a:avLst/>
          </a:prstGeom>
          <a:noFill/>
        </p:spPr>
        <p:txBody>
          <a:bodyPr wrap="square">
            <a:spAutoFit/>
          </a:bodyPr>
          <a:lstStyle/>
          <a:p>
            <a:r>
              <a:rPr lang="en-US" dirty="0"/>
              <a:t>Module1-instructions.pdf</a:t>
            </a:r>
          </a:p>
          <a:p>
            <a:r>
              <a:rPr lang="en-US" dirty="0"/>
              <a:t>Exercise:  Create a Basic Azure Kubernetes Service(AKS) Cluster</a:t>
            </a:r>
          </a:p>
          <a:p>
            <a:r>
              <a:rPr lang="en-US" dirty="0"/>
              <a:t>Exercise:  Creating  a Pod Declaratively</a:t>
            </a:r>
          </a:p>
          <a:p>
            <a:r>
              <a:rPr lang="en-US" dirty="0"/>
              <a:t>Exercise:  Adding/Updating/Deleting Labels on a Pod</a:t>
            </a:r>
          </a:p>
        </p:txBody>
      </p:sp>
      <p:sp>
        <p:nvSpPr>
          <p:cNvPr id="7" name="TextBox 6">
            <a:extLst>
              <a:ext uri="{FF2B5EF4-FFF2-40B4-BE49-F238E27FC236}">
                <a16:creationId xmlns:a16="http://schemas.microsoft.com/office/drawing/2014/main" id="{B0D22D54-D61C-1995-8ABE-51B15EA721EC}"/>
              </a:ext>
            </a:extLst>
          </p:cNvPr>
          <p:cNvSpPr txBox="1"/>
          <p:nvPr/>
        </p:nvSpPr>
        <p:spPr>
          <a:xfrm>
            <a:off x="227351" y="4243755"/>
            <a:ext cx="6761480" cy="923330"/>
          </a:xfrm>
          <a:prstGeom prst="rect">
            <a:avLst/>
          </a:prstGeom>
          <a:noFill/>
        </p:spPr>
        <p:txBody>
          <a:bodyPr wrap="square">
            <a:spAutoFit/>
          </a:bodyPr>
          <a:lstStyle/>
          <a:p>
            <a:r>
              <a:rPr lang="en-US" dirty="0"/>
              <a:t>Module2-instructions.pdf ( Optional)</a:t>
            </a:r>
          </a:p>
          <a:p>
            <a:r>
              <a:rPr lang="en-US" dirty="0"/>
              <a:t>Exercise:  Create AKS Cluster using Azure CLI</a:t>
            </a:r>
          </a:p>
          <a:p>
            <a:r>
              <a:rPr lang="en-US" dirty="0"/>
              <a:t>Exercise:  Create AKS Cluster using Terraform</a:t>
            </a:r>
          </a:p>
        </p:txBody>
      </p:sp>
    </p:spTree>
    <p:extLst>
      <p:ext uri="{BB962C8B-B14F-4D97-AF65-F5344CB8AC3E}">
        <p14:creationId xmlns:p14="http://schemas.microsoft.com/office/powerpoint/2010/main" val="3113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D67E-1036-8424-1C37-636F702B8230}"/>
              </a:ext>
            </a:extLst>
          </p:cNvPr>
          <p:cNvSpPr>
            <a:spLocks noGrp="1"/>
          </p:cNvSpPr>
          <p:nvPr>
            <p:ph type="title"/>
          </p:nvPr>
        </p:nvSpPr>
        <p:spPr>
          <a:xfrm>
            <a:off x="838200" y="365126"/>
            <a:ext cx="10515600" cy="1072786"/>
          </a:xfrm>
        </p:spPr>
        <p:txBody>
          <a:bodyPr/>
          <a:lstStyle/>
          <a:p>
            <a:r>
              <a:rPr lang="en-US" dirty="0">
                <a:solidFill>
                  <a:schemeClr val="accent4"/>
                </a:solidFill>
              </a:rPr>
              <a:t>Resources</a:t>
            </a:r>
          </a:p>
        </p:txBody>
      </p:sp>
      <p:graphicFrame>
        <p:nvGraphicFramePr>
          <p:cNvPr id="3" name="Table 3">
            <a:extLst>
              <a:ext uri="{FF2B5EF4-FFF2-40B4-BE49-F238E27FC236}">
                <a16:creationId xmlns:a16="http://schemas.microsoft.com/office/drawing/2014/main" id="{A43A75D1-6C56-66C2-98A7-249AA019F6E6}"/>
              </a:ext>
            </a:extLst>
          </p:cNvPr>
          <p:cNvGraphicFramePr>
            <a:graphicFrameLocks noGrp="1"/>
          </p:cNvGraphicFramePr>
          <p:nvPr>
            <p:extLst>
              <p:ext uri="{D42A27DB-BD31-4B8C-83A1-F6EECF244321}">
                <p14:modId xmlns:p14="http://schemas.microsoft.com/office/powerpoint/2010/main" val="3093010068"/>
              </p:ext>
            </p:extLst>
          </p:nvPr>
        </p:nvGraphicFramePr>
        <p:xfrm>
          <a:off x="838200" y="1776004"/>
          <a:ext cx="10515600" cy="1381760"/>
        </p:xfrm>
        <a:graphic>
          <a:graphicData uri="http://schemas.openxmlformats.org/drawingml/2006/table">
            <a:tbl>
              <a:tblPr firstRow="1" bandRow="1">
                <a:tableStyleId>{9D7B26C5-4107-4FEC-AEDC-1716B250A1EF}</a:tableStyleId>
              </a:tblPr>
              <a:tblGrid>
                <a:gridCol w="3505200">
                  <a:extLst>
                    <a:ext uri="{9D8B030D-6E8A-4147-A177-3AD203B41FA5}">
                      <a16:colId xmlns:a16="http://schemas.microsoft.com/office/drawing/2014/main" val="3309124882"/>
                    </a:ext>
                  </a:extLst>
                </a:gridCol>
                <a:gridCol w="3505200">
                  <a:extLst>
                    <a:ext uri="{9D8B030D-6E8A-4147-A177-3AD203B41FA5}">
                      <a16:colId xmlns:a16="http://schemas.microsoft.com/office/drawing/2014/main" val="2340264123"/>
                    </a:ext>
                  </a:extLst>
                </a:gridCol>
                <a:gridCol w="3505200">
                  <a:extLst>
                    <a:ext uri="{9D8B030D-6E8A-4147-A177-3AD203B41FA5}">
                      <a16:colId xmlns:a16="http://schemas.microsoft.com/office/drawing/2014/main" val="769596088"/>
                    </a:ext>
                  </a:extLst>
                </a:gridCol>
              </a:tblGrid>
              <a:tr h="370840">
                <a:tc>
                  <a:txBody>
                    <a:bodyPr/>
                    <a:lstStyle/>
                    <a:p>
                      <a:r>
                        <a:rPr lang="en-US" dirty="0"/>
                        <a:t>Lab Guides</a:t>
                      </a:r>
                    </a:p>
                  </a:txBody>
                  <a:tcPr/>
                </a:tc>
                <a:tc>
                  <a:txBody>
                    <a:bodyPr/>
                    <a:lstStyle/>
                    <a:p>
                      <a:r>
                        <a:rPr lang="en-US" dirty="0">
                          <a:hlinkClick r:id="rId2"/>
                        </a:rPr>
                        <a:t>K8s-LabGuides</a:t>
                      </a:r>
                      <a:endParaRPr lang="en-US" dirty="0"/>
                    </a:p>
                  </a:txBody>
                  <a:tcPr/>
                </a:tc>
                <a:tc>
                  <a:txBody>
                    <a:bodyPr/>
                    <a:lstStyle/>
                    <a:p>
                      <a:r>
                        <a:rPr lang="en-US" dirty="0"/>
                        <a:t>Instructions for the exercises</a:t>
                      </a:r>
                    </a:p>
                  </a:txBody>
                  <a:tcPr/>
                </a:tc>
                <a:extLst>
                  <a:ext uri="{0D108BD9-81ED-4DB2-BD59-A6C34878D82A}">
                    <a16:rowId xmlns:a16="http://schemas.microsoft.com/office/drawing/2014/main" val="2380886519"/>
                  </a:ext>
                </a:extLst>
              </a:tr>
              <a:tr h="370840">
                <a:tc>
                  <a:txBody>
                    <a:bodyPr/>
                    <a:lstStyle/>
                    <a:p>
                      <a:r>
                        <a:rPr lang="en-US" dirty="0"/>
                        <a:t>Labs</a:t>
                      </a:r>
                    </a:p>
                  </a:txBody>
                  <a:tcPr/>
                </a:tc>
                <a:tc>
                  <a:txBody>
                    <a:bodyPr/>
                    <a:lstStyle/>
                    <a:p>
                      <a:r>
                        <a:rPr lang="en-US" dirty="0">
                          <a:hlinkClick r:id="rId3"/>
                        </a:rPr>
                        <a:t>Labs</a:t>
                      </a:r>
                      <a:endParaRPr lang="en-US" dirty="0"/>
                    </a:p>
                  </a:txBody>
                  <a:tcPr/>
                </a:tc>
                <a:tc>
                  <a:txBody>
                    <a:bodyPr/>
                    <a:lstStyle/>
                    <a:p>
                      <a:r>
                        <a:rPr lang="en-US" dirty="0"/>
                        <a:t>Files( </a:t>
                      </a:r>
                      <a:r>
                        <a:rPr lang="en-US" dirty="0" err="1"/>
                        <a:t>yaml</a:t>
                      </a:r>
                      <a:r>
                        <a:rPr lang="en-US" dirty="0"/>
                        <a:t>) needed for the exercises</a:t>
                      </a:r>
                    </a:p>
                  </a:txBody>
                  <a:tcPr/>
                </a:tc>
                <a:extLst>
                  <a:ext uri="{0D108BD9-81ED-4DB2-BD59-A6C34878D82A}">
                    <a16:rowId xmlns:a16="http://schemas.microsoft.com/office/drawing/2014/main" val="3317595025"/>
                  </a:ext>
                </a:extLst>
              </a:tr>
              <a:tr h="370840">
                <a:tc>
                  <a:txBody>
                    <a:bodyPr/>
                    <a:lstStyle/>
                    <a:p>
                      <a:r>
                        <a:rPr lang="en-US" dirty="0"/>
                        <a:t>Presentations</a:t>
                      </a:r>
                    </a:p>
                  </a:txBody>
                  <a:tcPr/>
                </a:tc>
                <a:tc>
                  <a:txBody>
                    <a:bodyPr/>
                    <a:lstStyle/>
                    <a:p>
                      <a:r>
                        <a:rPr lang="en-US" dirty="0">
                          <a:hlinkClick r:id="rId4"/>
                        </a:rPr>
                        <a:t>Presentations</a:t>
                      </a:r>
                      <a:endParaRPr lang="en-US" dirty="0"/>
                    </a:p>
                  </a:txBody>
                  <a:tcPr/>
                </a:tc>
                <a:tc>
                  <a:txBody>
                    <a:bodyPr/>
                    <a:lstStyle/>
                    <a:p>
                      <a:r>
                        <a:rPr lang="en-US"/>
                        <a:t>Presentations </a:t>
                      </a:r>
                      <a:endParaRPr lang="en-US" dirty="0"/>
                    </a:p>
                  </a:txBody>
                  <a:tcPr/>
                </a:tc>
                <a:extLst>
                  <a:ext uri="{0D108BD9-81ED-4DB2-BD59-A6C34878D82A}">
                    <a16:rowId xmlns:a16="http://schemas.microsoft.com/office/drawing/2014/main" val="2339144125"/>
                  </a:ext>
                </a:extLst>
              </a:tr>
            </a:tbl>
          </a:graphicData>
        </a:graphic>
      </p:graphicFrame>
    </p:spTree>
    <p:extLst>
      <p:ext uri="{BB962C8B-B14F-4D97-AF65-F5344CB8AC3E}">
        <p14:creationId xmlns:p14="http://schemas.microsoft.com/office/powerpoint/2010/main" val="2148714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E43F4C-1CFC-E104-058B-92601768DB56}"/>
              </a:ext>
            </a:extLst>
          </p:cNvPr>
          <p:cNvSpPr>
            <a:spLocks noGrp="1"/>
          </p:cNvSpPr>
          <p:nvPr>
            <p:ph type="title"/>
          </p:nvPr>
        </p:nvSpPr>
        <p:spPr>
          <a:xfrm>
            <a:off x="6548193" y="3152001"/>
            <a:ext cx="4127692" cy="553998"/>
          </a:xfrm>
        </p:spPr>
        <p:txBody>
          <a:bodyPr/>
          <a:lstStyle/>
          <a:p>
            <a:r>
              <a:rPr lang="en-US" dirty="0"/>
              <a:t>Thank You</a:t>
            </a:r>
          </a:p>
        </p:txBody>
      </p:sp>
      <p:sp>
        <p:nvSpPr>
          <p:cNvPr id="2" name="Title 1">
            <a:extLst>
              <a:ext uri="{FF2B5EF4-FFF2-40B4-BE49-F238E27FC236}">
                <a16:creationId xmlns:a16="http://schemas.microsoft.com/office/drawing/2014/main" id="{B31FA4D5-B1EE-461A-929B-9E00AE8B20FB}"/>
              </a:ext>
            </a:extLst>
          </p:cNvPr>
          <p:cNvSpPr>
            <a:spLocks noGrp="1"/>
          </p:cNvSpPr>
          <p:nvPr>
            <p:ph type="title" idx="4294967295"/>
          </p:nvPr>
        </p:nvSpPr>
        <p:spPr>
          <a:xfrm>
            <a:off x="5337175" y="-554038"/>
            <a:ext cx="6854825" cy="554038"/>
          </a:xfrm>
        </p:spPr>
        <p:txBody>
          <a:bodyPr vert="horz" wrap="square" lIns="0" tIns="0" rIns="0" bIns="0" rtlCol="0" anchor="b">
            <a:spAutoFit/>
          </a:bodyPr>
          <a:lstStyle/>
          <a:p>
            <a:r>
              <a:rPr lang="en-US">
                <a:noFill/>
              </a:rPr>
              <a:t>Microsoft confidential</a:t>
            </a:r>
          </a:p>
        </p:txBody>
      </p:sp>
      <p:pic>
        <p:nvPicPr>
          <p:cNvPr id="3" name="Graphic 2" descr="Smiling Face with No Fill">
            <a:extLst>
              <a:ext uri="{FF2B5EF4-FFF2-40B4-BE49-F238E27FC236}">
                <a16:creationId xmlns:a16="http://schemas.microsoft.com/office/drawing/2014/main" id="{52B7174A-AC8B-D75D-2495-110DBF7BF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2893" y="435378"/>
            <a:ext cx="4608576" cy="4608576"/>
          </a:xfrm>
          <a:prstGeom prst="rect">
            <a:avLst/>
          </a:prstGeom>
        </p:spPr>
      </p:pic>
    </p:spTree>
    <p:extLst>
      <p:ext uri="{BB962C8B-B14F-4D97-AF65-F5344CB8AC3E}">
        <p14:creationId xmlns:p14="http://schemas.microsoft.com/office/powerpoint/2010/main" val="18134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fd05f21-534f-4f13-9827-6d5667c260d0" xsi:nil="true"/>
    <lcf76f155ced4ddcb4097134ff3c332f xmlns="bfd05f21-534f-4f13-9827-6d5667c260d0">
      <Terms xmlns="http://schemas.microsoft.com/office/infopath/2007/PartnerControls"/>
    </lcf76f155ced4ddcb4097134ff3c332f>
    <TaxCatchAll xmlns="230e9df3-be65-4c73-a93b-d1236ebd677e" xsi:nil="true"/>
    <SharedWithUsers xmlns="129b2d4d-029d-490d-a31a-657366908f14">
      <UserInfo>
        <DisplayName>Dan Shue</DisplayName>
        <AccountId>1640</AccountId>
        <AccountType/>
      </UserInfo>
      <UserInfo>
        <DisplayName>Chris Wiederspan</DisplayName>
        <AccountId>71459</AccountId>
        <AccountType/>
      </UserInfo>
      <UserInfo>
        <DisplayName>Jeffrey Bush</DisplayName>
        <AccountId>250912</AccountId>
        <AccountType/>
      </UserInfo>
      <UserInfo>
        <DisplayName>Vrushali Soni</DisplayName>
        <AccountId>56631</AccountId>
        <AccountType/>
      </UserInfo>
      <UserInfo>
        <DisplayName>Nills Franssens</DisplayName>
        <AccountId>24665</AccountId>
        <AccountType/>
      </UserInfo>
      <UserInfo>
        <DisplayName>Adam Lubenow</DisplayName>
        <AccountId>255543</AccountId>
        <AccountType/>
      </UserInfo>
      <UserInfo>
        <DisplayName>Mark Waddell</DisplayName>
        <AccountId>260684</AccountId>
        <AccountType/>
      </UserInfo>
      <UserInfo>
        <DisplayName>Roberto Mardeni</DisplayName>
        <AccountId>71455</AccountId>
        <AccountType/>
      </UserInfo>
      <UserInfo>
        <DisplayName>Srini Ambati</DisplayName>
        <AccountId>5131</AccountId>
        <AccountType/>
      </UserInfo>
      <UserInfo>
        <DisplayName>Anarka Fairchild</DisplayName>
        <AccountId>70308</AccountId>
        <AccountType/>
      </UserInfo>
      <UserInfo>
        <DisplayName>Lauren Hutchinson</DisplayName>
        <AccountId>273692</AccountId>
        <AccountType/>
      </UserInfo>
      <UserInfo>
        <DisplayName>Ria Patel</DisplayName>
        <AccountId>283516</AccountId>
        <AccountType/>
      </UserInfo>
      <UserInfo>
        <DisplayName>Josh Handel</DisplayName>
        <AccountId>268131</AccountId>
        <AccountType/>
      </UserInfo>
      <UserInfo>
        <DisplayName>Jeremy French</DisplayName>
        <AccountId>265186</AccountId>
        <AccountType/>
      </UserInfo>
      <UserInfo>
        <DisplayName>Arzo Akbari</DisplayName>
        <AccountId>190189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9" ma:contentTypeDescription="Create a new document." ma:contentTypeScope="" ma:versionID="0276061755256966016c394d16d8196f">
  <xsd:schema xmlns:xsd="http://www.w3.org/2001/XMLSchema" xmlns:xs="http://www.w3.org/2001/XMLSchema" xmlns:p="http://schemas.microsoft.com/office/2006/metadata/properties" xmlns:ns1="http://schemas.microsoft.com/sharepoint/v3" xmlns:ns2="129b2d4d-029d-490d-a31a-657366908f14" xmlns:ns3="bfd05f21-534f-4f13-9827-6d5667c260d0" xmlns:ns4="230e9df3-be65-4c73-a93b-d1236ebd677e" targetNamespace="http://schemas.microsoft.com/office/2006/metadata/properties" ma:root="true" ma:fieldsID="7f9a5fef9042a15546033d35247acacb" ns1:_="" ns2:_="" ns3:_="" ns4:_="">
    <xsd:import namespace="http://schemas.microsoft.com/sharepoint/v3"/>
    <xsd:import namespace="129b2d4d-029d-490d-a31a-657366908f14"/>
    <xsd:import namespace="bfd05f21-534f-4f13-9827-6d5667c260d0"/>
    <xsd:import namespace="230e9df3-be65-4c73-a93b-d1236ebd677e"/>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320a77eb-d0dc-4ee4-82fb-6319c170d1d2}" ma:internalName="TaxCatchAll" ma:showField="CatchAllData" ma:web="129b2d4d-029d-490d-a31a-657366908f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Props1.xml><?xml version="1.0" encoding="utf-8"?>
<ds:datastoreItem xmlns:ds="http://schemas.openxmlformats.org/officeDocument/2006/customXml" ds:itemID="{5FFAF80C-FE48-49F6-8CB9-3C8D0150EF50}">
  <ds:schemaRefs>
    <ds:schemaRef ds:uri="http://www.w3.org/XML/1998/namespace"/>
    <ds:schemaRef ds:uri="http://schemas.microsoft.com/office/infopath/2007/PartnerControls"/>
    <ds:schemaRef ds:uri="http://purl.org/dc/dcmitype/"/>
    <ds:schemaRef ds:uri="bfd05f21-534f-4f13-9827-6d5667c260d0"/>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30e9df3-be65-4c73-a93b-d1236ebd677e"/>
    <ds:schemaRef ds:uri="129b2d4d-029d-490d-a31a-657366908f14"/>
    <ds:schemaRef ds:uri="http://schemas.microsoft.com/sharepoint/v3"/>
    <ds:schemaRef ds:uri="http://purl.org/dc/terms/"/>
  </ds:schemaRefs>
</ds:datastoreItem>
</file>

<file path=customXml/itemProps2.xml><?xml version="1.0" encoding="utf-8"?>
<ds:datastoreItem xmlns:ds="http://schemas.openxmlformats.org/officeDocument/2006/customXml" ds:itemID="{7FF8BDAB-93F1-49C8-81FB-25E1138C9C62}">
  <ds:schemaRefs>
    <ds:schemaRef ds:uri="http://schemas.microsoft.com/sharepoint/v3/contenttype/forms"/>
  </ds:schemaRefs>
</ds:datastoreItem>
</file>

<file path=customXml/itemProps3.xml><?xml version="1.0" encoding="utf-8"?>
<ds:datastoreItem xmlns:ds="http://schemas.openxmlformats.org/officeDocument/2006/customXml" ds:itemID="{BC1CF15B-BEA9-482C-A34C-8E2F621E6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96A6B14-A71B-4038-964D-1209243FD2B1}">
  <ds:schemaRefs>
    <ds:schemaRef ds:uri="office.server.policy"/>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475</Words>
  <Application>Microsoft Office PowerPoint</Application>
  <PresentationFormat>Widescreen</PresentationFormat>
  <Paragraphs>100</Paragraphs>
  <Slides>7</Slides>
  <Notes>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vt:i4>
      </vt:variant>
    </vt:vector>
  </HeadingPairs>
  <TitlesOfParts>
    <vt:vector size="19" baseType="lpstr">
      <vt:lpstr>Aptos</vt:lpstr>
      <vt:lpstr>Aptos Display</vt:lpstr>
      <vt:lpstr>Arial</vt:lpstr>
      <vt:lpstr>Calibri</vt:lpstr>
      <vt:lpstr>Consolas</vt:lpstr>
      <vt:lpstr>Courier New</vt:lpstr>
      <vt:lpstr>Segoe UI</vt:lpstr>
      <vt:lpstr>Segoe UI Semibold</vt:lpstr>
      <vt:lpstr>Wingdings</vt:lpstr>
      <vt:lpstr>Dapr White Template</vt:lpstr>
      <vt:lpstr>Black Template</vt:lpstr>
      <vt:lpstr>Office Theme</vt:lpstr>
      <vt:lpstr>Azure Kubernetes Workshop</vt:lpstr>
      <vt:lpstr>Day 1 ( Core)</vt:lpstr>
      <vt:lpstr>Day 2 ( Intermediate )</vt:lpstr>
      <vt:lpstr>Day 3 ( Advance)</vt:lpstr>
      <vt:lpstr>Example:  AKS Demo</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Innovation</dc:title>
  <dc:creator/>
  <cp:lastModifiedBy/>
  <cp:revision>30</cp:revision>
  <dcterms:created xsi:type="dcterms:W3CDTF">2022-04-26T23:48:17Z</dcterms:created>
  <dcterms:modified xsi:type="dcterms:W3CDTF">2023-07-18T18:12:14Z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MediaServiceImageTags">
    <vt:lpwstr/>
  </property>
</Properties>
</file>